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63" r:id="rId4"/>
    <p:sldId id="268" r:id="rId5"/>
    <p:sldId id="265" r:id="rId6"/>
    <p:sldId id="266" r:id="rId7"/>
    <p:sldId id="264"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21" autoAdjust="0"/>
    <p:restoredTop sz="94660"/>
  </p:normalViewPr>
  <p:slideViewPr>
    <p:cSldViewPr snapToGrid="0" showGuides="1">
      <p:cViewPr varScale="1">
        <p:scale>
          <a:sx n="152" d="100"/>
          <a:sy n="152" d="100"/>
        </p:scale>
        <p:origin x="198" y="13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4E32DB-D394-4B30-B2A8-2206C9BF9CA2}" type="datetimeFigureOut">
              <a:rPr lang="en-US" smtClean="0"/>
              <a:t>3/6/2019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469705-5740-40B7-A08D-4732AB811A69}" type="slidenum">
              <a:rPr lang="en-US" smtClean="0"/>
              <a:t>‹#›</a:t>
            </a:fld>
            <a:endParaRPr lang="en-US"/>
          </a:p>
        </p:txBody>
      </p:sp>
    </p:spTree>
    <p:extLst>
      <p:ext uri="{BB962C8B-B14F-4D97-AF65-F5344CB8AC3E}">
        <p14:creationId xmlns:p14="http://schemas.microsoft.com/office/powerpoint/2010/main" val="3127226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Honored</a:t>
            </a:r>
            <a:r>
              <a:rPr lang="en-US" baseline="0" dirty="0" smtClean="0"/>
              <a:t> to be here. I’m fairly new to UMD, this work represents me trying to open up new avenues for both scholarship and practice at UMD libraries. All preliminary, just starting, interested in collaborating &amp; working with others to explore/expand on the kinds of bibliometric services &amp; resources we can do/offer</a:t>
            </a:r>
            <a:endParaRPr lang="en-US" dirty="0"/>
          </a:p>
        </p:txBody>
      </p:sp>
      <p:sp>
        <p:nvSpPr>
          <p:cNvPr id="4" name="Slide Number Placeholder 3"/>
          <p:cNvSpPr>
            <a:spLocks noGrp="1"/>
          </p:cNvSpPr>
          <p:nvPr>
            <p:ph type="sldNum" sz="quarter" idx="10"/>
          </p:nvPr>
        </p:nvSpPr>
        <p:spPr/>
        <p:txBody>
          <a:bodyPr/>
          <a:lstStyle/>
          <a:p>
            <a:fld id="{65469705-5740-40B7-A08D-4732AB811A69}" type="slidenum">
              <a:rPr lang="en-US" smtClean="0"/>
              <a:t>1</a:t>
            </a:fld>
            <a:endParaRPr lang="en-US"/>
          </a:p>
        </p:txBody>
      </p:sp>
    </p:spTree>
    <p:extLst>
      <p:ext uri="{BB962C8B-B14F-4D97-AF65-F5344CB8AC3E}">
        <p14:creationId xmlns:p14="http://schemas.microsoft.com/office/powerpoint/2010/main" val="30708439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“librarian scholars” is silly. We don’t do that much scholarship,</a:t>
            </a:r>
            <a:r>
              <a:rPr lang="en-US" baseline="0" dirty="0" smtClean="0"/>
              <a:t> but it actually made it a good challenge. Wanted to search a lot of databases, get a sense of coverage from different sources, also get experience working with different kinds of records (before this I was at NIST and only had worked with Web of Science data).  This research question starts to push beyond some of the bibliometric analysis I had done in the past.</a:t>
            </a:r>
            <a:endParaRPr lang="en-US" dirty="0"/>
          </a:p>
        </p:txBody>
      </p:sp>
      <p:sp>
        <p:nvSpPr>
          <p:cNvPr id="4" name="Slide Number Placeholder 3"/>
          <p:cNvSpPr>
            <a:spLocks noGrp="1"/>
          </p:cNvSpPr>
          <p:nvPr>
            <p:ph type="sldNum" sz="quarter" idx="10"/>
          </p:nvPr>
        </p:nvSpPr>
        <p:spPr/>
        <p:txBody>
          <a:bodyPr/>
          <a:lstStyle/>
          <a:p>
            <a:fld id="{65469705-5740-40B7-A08D-4732AB811A69}" type="slidenum">
              <a:rPr lang="en-US" smtClean="0"/>
              <a:t>2</a:t>
            </a:fld>
            <a:endParaRPr lang="en-US"/>
          </a:p>
        </p:txBody>
      </p:sp>
    </p:spTree>
    <p:extLst>
      <p:ext uri="{BB962C8B-B14F-4D97-AF65-F5344CB8AC3E}">
        <p14:creationId xmlns:p14="http://schemas.microsoft.com/office/powerpoint/2010/main" val="3496148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easiest</a:t>
            </a:r>
            <a:r>
              <a:rPr lang="en-US" baseline="0" dirty="0" smtClean="0"/>
              <a:t> format of records to work with…</a:t>
            </a:r>
            <a:endParaRPr lang="en-US" dirty="0"/>
          </a:p>
        </p:txBody>
      </p:sp>
      <p:sp>
        <p:nvSpPr>
          <p:cNvPr id="4" name="Slide Number Placeholder 3"/>
          <p:cNvSpPr>
            <a:spLocks noGrp="1"/>
          </p:cNvSpPr>
          <p:nvPr>
            <p:ph type="sldNum" sz="quarter" idx="10"/>
          </p:nvPr>
        </p:nvSpPr>
        <p:spPr/>
        <p:txBody>
          <a:bodyPr/>
          <a:lstStyle/>
          <a:p>
            <a:fld id="{65469705-5740-40B7-A08D-4732AB811A69}" type="slidenum">
              <a:rPr lang="en-US" smtClean="0"/>
              <a:t>3</a:t>
            </a:fld>
            <a:endParaRPr lang="en-US"/>
          </a:p>
        </p:txBody>
      </p:sp>
    </p:spTree>
    <p:extLst>
      <p:ext uri="{BB962C8B-B14F-4D97-AF65-F5344CB8AC3E}">
        <p14:creationId xmlns:p14="http://schemas.microsoft.com/office/powerpoint/2010/main" val="2386738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“librarian scholars” is silly. We don’t do that much scholarship,</a:t>
            </a:r>
            <a:r>
              <a:rPr lang="en-US" baseline="0" dirty="0" smtClean="0"/>
              <a:t> but it actually made it a good challenge. Wanted to search a lot of databases, get a sense of coverage from different sources, also get experience working with different kinds of records (before this I was at NIST and only had worked with Web of Science data).  This research question starts to push beyond some of the bibliometric analysis I had done in the past.</a:t>
            </a:r>
            <a:endParaRPr lang="en-US" dirty="0"/>
          </a:p>
        </p:txBody>
      </p:sp>
      <p:sp>
        <p:nvSpPr>
          <p:cNvPr id="4" name="Slide Number Placeholder 3"/>
          <p:cNvSpPr>
            <a:spLocks noGrp="1"/>
          </p:cNvSpPr>
          <p:nvPr>
            <p:ph type="sldNum" sz="quarter" idx="10"/>
          </p:nvPr>
        </p:nvSpPr>
        <p:spPr/>
        <p:txBody>
          <a:bodyPr/>
          <a:lstStyle/>
          <a:p>
            <a:fld id="{65469705-5740-40B7-A08D-4732AB811A69}" type="slidenum">
              <a:rPr lang="en-US" smtClean="0"/>
              <a:t>4</a:t>
            </a:fld>
            <a:endParaRPr lang="en-US"/>
          </a:p>
        </p:txBody>
      </p:sp>
    </p:spTree>
    <p:extLst>
      <p:ext uri="{BB962C8B-B14F-4D97-AF65-F5344CB8AC3E}">
        <p14:creationId xmlns:p14="http://schemas.microsoft.com/office/powerpoint/2010/main" val="3776487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1F9D44F-358F-4466-8078-D72FCD207F89}"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4243074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1F9D44F-358F-4466-8078-D72FCD207F89}"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3839571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1F9D44F-358F-4466-8078-D72FCD207F89}"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598290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1F9D44F-358F-4466-8078-D72FCD207F89}"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1647132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1F9D44F-358F-4466-8078-D72FCD207F89}" type="datetimeFigureOut">
              <a:rPr lang="en-US" smtClean="0"/>
              <a:t>3/6/2019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878623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1F9D44F-358F-4466-8078-D72FCD207F89}" type="datetimeFigureOut">
              <a:rPr lang="en-US" smtClean="0"/>
              <a:t>3/6/2019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18063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1F9D44F-358F-4466-8078-D72FCD207F89}" type="datetimeFigureOut">
              <a:rPr lang="en-US" smtClean="0"/>
              <a:t>3/6/2019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2408039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1F9D44F-358F-4466-8078-D72FCD207F89}" type="datetimeFigureOut">
              <a:rPr lang="en-US" smtClean="0"/>
              <a:t>3/6/2019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1877679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F9D44F-358F-4466-8078-D72FCD207F89}" type="datetimeFigureOut">
              <a:rPr lang="en-US" smtClean="0"/>
              <a:t>3/6/2019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1232453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1F9D44F-358F-4466-8078-D72FCD207F89}" type="datetimeFigureOut">
              <a:rPr lang="en-US" smtClean="0"/>
              <a:t>3/6/2019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3975542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1F9D44F-358F-4466-8078-D72FCD207F89}" type="datetimeFigureOut">
              <a:rPr lang="en-US" smtClean="0"/>
              <a:t>3/6/2019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79CC52-5AA7-4D29-BF53-93A89B6C3B69}" type="slidenum">
              <a:rPr lang="en-US" smtClean="0"/>
              <a:t>‹#›</a:t>
            </a:fld>
            <a:endParaRPr lang="en-US"/>
          </a:p>
        </p:txBody>
      </p:sp>
    </p:spTree>
    <p:extLst>
      <p:ext uri="{BB962C8B-B14F-4D97-AF65-F5344CB8AC3E}">
        <p14:creationId xmlns:p14="http://schemas.microsoft.com/office/powerpoint/2010/main" val="727520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F9D44F-358F-4466-8078-D72FCD207F89}" type="datetimeFigureOut">
              <a:rPr lang="en-US" smtClean="0"/>
              <a:t>3/6/2019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79CC52-5AA7-4D29-BF53-93A89B6C3B69}" type="slidenum">
              <a:rPr lang="en-US" smtClean="0"/>
              <a:t>‹#›</a:t>
            </a:fld>
            <a:endParaRPr lang="en-US"/>
          </a:p>
        </p:txBody>
      </p:sp>
    </p:spTree>
    <p:extLst>
      <p:ext uri="{BB962C8B-B14F-4D97-AF65-F5344CB8AC3E}">
        <p14:creationId xmlns:p14="http://schemas.microsoft.com/office/powerpoint/2010/main" val="14740722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emf"/><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mailto:atrost1@umd.edu"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1776" y="851056"/>
            <a:ext cx="6032444" cy="2196944"/>
          </a:xfrm>
        </p:spPr>
        <p:txBody>
          <a:bodyPr>
            <a:normAutofit/>
          </a:bodyPr>
          <a:lstStyle/>
          <a:p>
            <a:pPr algn="l">
              <a:lnSpc>
                <a:spcPct val="100000"/>
              </a:lnSpc>
            </a:pPr>
            <a:r>
              <a:rPr lang="en-US" sz="4400" b="1" dirty="0" smtClean="0">
                <a:solidFill>
                  <a:schemeClr val="tx1">
                    <a:lumMod val="75000"/>
                    <a:lumOff val="25000"/>
                  </a:schemeClr>
                </a:solidFill>
                <a:latin typeface="Helvetica" panose="020B0604020202020204" pitchFamily="34" charset="0"/>
                <a:cs typeface="Helvetica" panose="020B0604020202020204" pitchFamily="34" charset="0"/>
              </a:rPr>
              <a:t>Mapping the Role of Practitioners in LIS Scholarship</a:t>
            </a:r>
            <a:endParaRPr lang="en-US" sz="4400"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3" name="Subtitle 2"/>
          <p:cNvSpPr>
            <a:spLocks noGrp="1"/>
          </p:cNvSpPr>
          <p:nvPr>
            <p:ph type="subTitle" idx="1"/>
          </p:nvPr>
        </p:nvSpPr>
        <p:spPr>
          <a:xfrm>
            <a:off x="1091921" y="3818747"/>
            <a:ext cx="9144000" cy="1655762"/>
          </a:xfrm>
        </p:spPr>
        <p:txBody>
          <a:bodyPr>
            <a:normAutofit/>
          </a:bodyPr>
          <a:lstStyle/>
          <a:p>
            <a:pPr algn="l"/>
            <a:r>
              <a:rPr lang="en-US" sz="2000" b="1" dirty="0" smtClean="0">
                <a:solidFill>
                  <a:schemeClr val="tx1">
                    <a:lumMod val="75000"/>
                    <a:lumOff val="25000"/>
                  </a:schemeClr>
                </a:solidFill>
                <a:latin typeface="Helvetica" panose="020B0604020202020204" pitchFamily="34" charset="0"/>
                <a:cs typeface="Helvetica" panose="020B0604020202020204" pitchFamily="34" charset="0"/>
              </a:rPr>
              <a:t>Amy </a:t>
            </a:r>
            <a:r>
              <a:rPr lang="en-US" sz="2000" b="1" dirty="0" err="1" smtClean="0">
                <a:solidFill>
                  <a:schemeClr val="tx1">
                    <a:lumMod val="75000"/>
                    <a:lumOff val="25000"/>
                  </a:schemeClr>
                </a:solidFill>
                <a:latin typeface="Helvetica" panose="020B0604020202020204" pitchFamily="34" charset="0"/>
                <a:cs typeface="Helvetica" panose="020B0604020202020204" pitchFamily="34" charset="0"/>
              </a:rPr>
              <a:t>Trost</a:t>
            </a:r>
            <a:endParaRPr lang="en-US" sz="2000" b="1" dirty="0" smtClean="0">
              <a:solidFill>
                <a:schemeClr val="tx1">
                  <a:lumMod val="75000"/>
                  <a:lumOff val="25000"/>
                </a:schemeClr>
              </a:solidFill>
              <a:latin typeface="Helvetica" panose="020B0604020202020204" pitchFamily="34" charset="0"/>
              <a:cs typeface="Helvetica" panose="020B0604020202020204" pitchFamily="34" charset="0"/>
            </a:endParaRPr>
          </a:p>
          <a:p>
            <a:pPr algn="l"/>
            <a:r>
              <a:rPr lang="en-US" sz="2000" b="1" dirty="0" smtClean="0">
                <a:solidFill>
                  <a:schemeClr val="tx1">
                    <a:lumMod val="75000"/>
                    <a:lumOff val="25000"/>
                  </a:schemeClr>
                </a:solidFill>
                <a:latin typeface="Helvetica" panose="020B0604020202020204" pitchFamily="34" charset="0"/>
                <a:cs typeface="Helvetica" panose="020B0604020202020204" pitchFamily="34" charset="0"/>
              </a:rPr>
              <a:t>University of Maryland Libraries</a:t>
            </a:r>
          </a:p>
          <a:p>
            <a:pPr algn="l"/>
            <a:r>
              <a:rPr lang="en-US" sz="2000" b="1" dirty="0" smtClean="0">
                <a:solidFill>
                  <a:schemeClr val="tx1">
                    <a:lumMod val="75000"/>
                    <a:lumOff val="25000"/>
                  </a:schemeClr>
                </a:solidFill>
                <a:latin typeface="Helvetica" panose="020B0604020202020204" pitchFamily="34" charset="0"/>
                <a:cs typeface="Helvetica" panose="020B0604020202020204" pitchFamily="34" charset="0"/>
              </a:rPr>
              <a:t>The Universities at Shady Grove</a:t>
            </a:r>
          </a:p>
          <a:p>
            <a:pPr algn="l"/>
            <a:r>
              <a:rPr lang="en-US" sz="2000" b="1" dirty="0" smtClean="0">
                <a:solidFill>
                  <a:schemeClr val="tx1">
                    <a:lumMod val="75000"/>
                    <a:lumOff val="25000"/>
                  </a:schemeClr>
                </a:solidFill>
                <a:latin typeface="Helvetica" panose="020B0604020202020204" pitchFamily="34" charset="0"/>
                <a:cs typeface="Helvetica" panose="020B0604020202020204" pitchFamily="34" charset="0"/>
              </a:rPr>
              <a:t>March 7, 2019</a:t>
            </a:r>
            <a:endParaRPr lang="en-US" sz="2000" b="1" dirty="0">
              <a:solidFill>
                <a:schemeClr val="tx1">
                  <a:lumMod val="75000"/>
                  <a:lumOff val="25000"/>
                </a:schemeClr>
              </a:solidFill>
              <a:latin typeface="Helvetica" panose="020B0604020202020204" pitchFamily="34" charset="0"/>
              <a:cs typeface="Helvetica" panose="020B0604020202020204" pitchFamily="34" charset="0"/>
            </a:endParaRPr>
          </a:p>
        </p:txBody>
      </p:sp>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r="13634"/>
          <a:stretch/>
        </p:blipFill>
        <p:spPr>
          <a:xfrm>
            <a:off x="6561209" y="1134107"/>
            <a:ext cx="5630791" cy="5330719"/>
          </a:xfrm>
          <a:prstGeom prst="rect">
            <a:avLst/>
          </a:prstGeo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7884" y="6120047"/>
            <a:ext cx="1947267" cy="430953"/>
          </a:xfrm>
          <a:prstGeom prst="rect">
            <a:avLst/>
          </a:prstGeom>
        </p:spPr>
      </p:pic>
      <p:pic>
        <p:nvPicPr>
          <p:cNvPr id="13" name="Picture 12"/>
          <p:cNvPicPr>
            <a:picLocks noChangeAspect="1"/>
          </p:cNvPicPr>
          <p:nvPr/>
        </p:nvPicPr>
        <p:blipFill>
          <a:blip r:embed="rId5"/>
          <a:stretch>
            <a:fillRect/>
          </a:stretch>
        </p:blipFill>
        <p:spPr>
          <a:xfrm>
            <a:off x="2654767" y="5959872"/>
            <a:ext cx="2028979" cy="775656"/>
          </a:xfrm>
          <a:prstGeom prst="rect">
            <a:avLst/>
          </a:prstGeom>
        </p:spPr>
      </p:pic>
    </p:spTree>
    <p:extLst>
      <p:ext uri="{BB962C8B-B14F-4D97-AF65-F5344CB8AC3E}">
        <p14:creationId xmlns:p14="http://schemas.microsoft.com/office/powerpoint/2010/main" val="15513102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2124" t="20882" r="-571" b="10788"/>
          <a:stretch/>
        </p:blipFill>
        <p:spPr>
          <a:xfrm>
            <a:off x="30145" y="-2"/>
            <a:ext cx="12111200" cy="6873075"/>
          </a:xfrm>
          <a:prstGeom prst="rect">
            <a:avLst/>
          </a:prstGeom>
        </p:spPr>
      </p:pic>
      <p:sp>
        <p:nvSpPr>
          <p:cNvPr id="10" name="Rectangle 9"/>
          <p:cNvSpPr/>
          <p:nvPr/>
        </p:nvSpPr>
        <p:spPr>
          <a:xfrm>
            <a:off x="0" y="0"/>
            <a:ext cx="12192000" cy="691134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551236" y="2356484"/>
            <a:ext cx="11381684" cy="1383031"/>
            <a:chOff x="551236" y="2380653"/>
            <a:chExt cx="11381684" cy="1383031"/>
          </a:xfrm>
        </p:grpSpPr>
        <p:sp>
          <p:nvSpPr>
            <p:cNvPr id="4" name="Title 1"/>
            <p:cNvSpPr txBox="1">
              <a:spLocks/>
            </p:cNvSpPr>
            <p:nvPr/>
          </p:nvSpPr>
          <p:spPr>
            <a:xfrm>
              <a:off x="551236" y="2762366"/>
              <a:ext cx="4302704" cy="619604"/>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solidFill>
                    <a:schemeClr val="tx1">
                      <a:lumMod val="75000"/>
                      <a:lumOff val="25000"/>
                    </a:schemeClr>
                  </a:solidFill>
                  <a:latin typeface="Helvetica" panose="020B0604020202020204" pitchFamily="34" charset="0"/>
                  <a:cs typeface="Helvetica" panose="020B0604020202020204" pitchFamily="34" charset="0"/>
                </a:rPr>
                <a:t>What?  </a:t>
              </a:r>
              <a:endParaRPr lang="en-US"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5" name="Subtitle 2"/>
            <p:cNvSpPr txBox="1">
              <a:spLocks/>
            </p:cNvSpPr>
            <p:nvPr/>
          </p:nvSpPr>
          <p:spPr>
            <a:xfrm>
              <a:off x="2788920" y="2380653"/>
              <a:ext cx="9144000" cy="138303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dirty="0" smtClean="0">
                  <a:solidFill>
                    <a:schemeClr val="tx1">
                      <a:lumMod val="75000"/>
                      <a:lumOff val="25000"/>
                    </a:schemeClr>
                  </a:solidFill>
                  <a:latin typeface="Helvetica" panose="020B0604020202020204" pitchFamily="34" charset="0"/>
                  <a:cs typeface="Helvetica" panose="020B0604020202020204" pitchFamily="34" charset="0"/>
                </a:rPr>
                <a:t>Bibliographic data on academic librarianship from three sources: Web of Science, Google Scholar, and EBSCO’s Library and Information Science Source</a:t>
              </a:r>
              <a:endParaRPr lang="en-US" dirty="0">
                <a:solidFill>
                  <a:schemeClr val="tx1">
                    <a:lumMod val="75000"/>
                    <a:lumOff val="25000"/>
                  </a:schemeClr>
                </a:solidFill>
                <a:latin typeface="Helvetica" panose="020B0604020202020204" pitchFamily="34" charset="0"/>
                <a:cs typeface="Helvetica" panose="020B0604020202020204" pitchFamily="34" charset="0"/>
              </a:endParaRPr>
            </a:p>
          </p:txBody>
        </p:sp>
      </p:grpSp>
      <p:grpSp>
        <p:nvGrpSpPr>
          <p:cNvPr id="13" name="Group 12"/>
          <p:cNvGrpSpPr/>
          <p:nvPr/>
        </p:nvGrpSpPr>
        <p:grpSpPr>
          <a:xfrm>
            <a:off x="551236" y="957736"/>
            <a:ext cx="11381684" cy="619604"/>
            <a:chOff x="551236" y="957736"/>
            <a:chExt cx="11381684" cy="619604"/>
          </a:xfrm>
        </p:grpSpPr>
        <p:sp>
          <p:nvSpPr>
            <p:cNvPr id="7" name="Title 1"/>
            <p:cNvSpPr txBox="1">
              <a:spLocks/>
            </p:cNvSpPr>
            <p:nvPr/>
          </p:nvSpPr>
          <p:spPr>
            <a:xfrm>
              <a:off x="551236" y="957736"/>
              <a:ext cx="4302704" cy="619604"/>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solidFill>
                    <a:schemeClr val="tx1">
                      <a:lumMod val="75000"/>
                      <a:lumOff val="25000"/>
                    </a:schemeClr>
                  </a:solidFill>
                  <a:latin typeface="Helvetica" panose="020B0604020202020204" pitchFamily="34" charset="0"/>
                  <a:cs typeface="Helvetica" panose="020B0604020202020204" pitchFamily="34" charset="0"/>
                </a:rPr>
                <a:t>Who?</a:t>
              </a:r>
              <a:endParaRPr lang="en-US"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1" name="Subtitle 2"/>
            <p:cNvSpPr txBox="1">
              <a:spLocks/>
            </p:cNvSpPr>
            <p:nvPr/>
          </p:nvSpPr>
          <p:spPr>
            <a:xfrm>
              <a:off x="2788920" y="957736"/>
              <a:ext cx="9144000" cy="5257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solidFill>
                    <a:schemeClr val="tx1">
                      <a:lumMod val="75000"/>
                      <a:lumOff val="25000"/>
                    </a:schemeClr>
                  </a:solidFill>
                  <a:latin typeface="Helvetica" panose="020B0604020202020204" pitchFamily="34" charset="0"/>
                  <a:cs typeface="Helvetica" panose="020B0604020202020204" pitchFamily="34" charset="0"/>
                </a:rPr>
                <a:t>Librarian-scholars in the UMD system</a:t>
              </a:r>
              <a:endParaRPr lang="en-US" dirty="0">
                <a:solidFill>
                  <a:schemeClr val="tx1">
                    <a:lumMod val="75000"/>
                    <a:lumOff val="25000"/>
                  </a:schemeClr>
                </a:solidFill>
                <a:latin typeface="Helvetica" panose="020B0604020202020204" pitchFamily="34" charset="0"/>
                <a:cs typeface="Helvetica" panose="020B0604020202020204" pitchFamily="34" charset="0"/>
              </a:endParaRPr>
            </a:p>
          </p:txBody>
        </p:sp>
      </p:grpSp>
      <p:grpSp>
        <p:nvGrpSpPr>
          <p:cNvPr id="15" name="Group 14"/>
          <p:cNvGrpSpPr/>
          <p:nvPr/>
        </p:nvGrpSpPr>
        <p:grpSpPr>
          <a:xfrm>
            <a:off x="551236" y="4518659"/>
            <a:ext cx="11381684" cy="1653541"/>
            <a:chOff x="551236" y="4518659"/>
            <a:chExt cx="11381684" cy="1653541"/>
          </a:xfrm>
        </p:grpSpPr>
        <p:sp>
          <p:nvSpPr>
            <p:cNvPr id="6" name="Title 1"/>
            <p:cNvSpPr txBox="1">
              <a:spLocks/>
            </p:cNvSpPr>
            <p:nvPr/>
          </p:nvSpPr>
          <p:spPr>
            <a:xfrm>
              <a:off x="551236" y="5035627"/>
              <a:ext cx="4302704" cy="619604"/>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solidFill>
                    <a:schemeClr val="tx1">
                      <a:lumMod val="75000"/>
                      <a:lumOff val="25000"/>
                    </a:schemeClr>
                  </a:solidFill>
                  <a:latin typeface="Helvetica" panose="020B0604020202020204" pitchFamily="34" charset="0"/>
                  <a:cs typeface="Helvetica" panose="020B0604020202020204" pitchFamily="34" charset="0"/>
                </a:rPr>
                <a:t>Why? </a:t>
              </a:r>
              <a:endParaRPr lang="en-US"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2" name="Subtitle 2"/>
            <p:cNvSpPr txBox="1">
              <a:spLocks/>
            </p:cNvSpPr>
            <p:nvPr/>
          </p:nvSpPr>
          <p:spPr>
            <a:xfrm>
              <a:off x="2788920" y="4518659"/>
              <a:ext cx="9144000" cy="16535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dirty="0" smtClean="0">
                  <a:solidFill>
                    <a:schemeClr val="tx1">
                      <a:lumMod val="75000"/>
                      <a:lumOff val="25000"/>
                    </a:schemeClr>
                  </a:solidFill>
                  <a:latin typeface="Helvetica" panose="020B0604020202020204" pitchFamily="34" charset="0"/>
                  <a:cs typeface="Helvetica" panose="020B0604020202020204" pitchFamily="34" charset="0"/>
                </a:rPr>
                <a:t>Proof of concept to promote bibliometric services, an example of a research group’s contribution to a larger body of scholarship</a:t>
              </a:r>
              <a:endParaRPr lang="en-US" dirty="0">
                <a:solidFill>
                  <a:schemeClr val="tx1">
                    <a:lumMod val="75000"/>
                    <a:lumOff val="25000"/>
                  </a:schemeClr>
                </a:solidFill>
                <a:latin typeface="Helvetica" panose="020B0604020202020204" pitchFamily="34" charset="0"/>
                <a:cs typeface="Helvetica" panose="020B0604020202020204" pitchFamily="34" charset="0"/>
              </a:endParaRPr>
            </a:p>
          </p:txBody>
        </p:sp>
      </p:grpSp>
    </p:spTree>
    <p:extLst>
      <p:ext uri="{BB962C8B-B14F-4D97-AF65-F5344CB8AC3E}">
        <p14:creationId xmlns:p14="http://schemas.microsoft.com/office/powerpoint/2010/main" val="22447132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398836" y="508156"/>
            <a:ext cx="9545264" cy="61960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solidFill>
                  <a:schemeClr val="tx1">
                    <a:lumMod val="75000"/>
                    <a:lumOff val="25000"/>
                  </a:schemeClr>
                </a:solidFill>
                <a:latin typeface="Helvetica" panose="020B0604020202020204" pitchFamily="34" charset="0"/>
                <a:cs typeface="Helvetica" panose="020B0604020202020204" pitchFamily="34" charset="0"/>
              </a:rPr>
              <a:t>Source # 1: Web of Science</a:t>
            </a:r>
            <a:endParaRPr lang="en-US"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6" name="Subtitle 2"/>
          <p:cNvSpPr txBox="1">
            <a:spLocks/>
          </p:cNvSpPr>
          <p:nvPr/>
        </p:nvSpPr>
        <p:spPr>
          <a:xfrm>
            <a:off x="589001" y="1654666"/>
            <a:ext cx="4059199" cy="3557413"/>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b="1" dirty="0" smtClean="0">
                <a:solidFill>
                  <a:schemeClr val="tx1">
                    <a:lumMod val="75000"/>
                    <a:lumOff val="25000"/>
                  </a:schemeClr>
                </a:solidFill>
                <a:latin typeface="Helvetica" panose="020B0604020202020204" pitchFamily="34" charset="0"/>
                <a:cs typeface="Helvetica" panose="020B0604020202020204" pitchFamily="34" charset="0"/>
              </a:rPr>
              <a:t>Tools Used: R’s </a:t>
            </a:r>
            <a:r>
              <a:rPr lang="en-US" b="1" dirty="0" err="1" smtClean="0">
                <a:solidFill>
                  <a:schemeClr val="tx1">
                    <a:lumMod val="75000"/>
                    <a:lumOff val="25000"/>
                  </a:schemeClr>
                </a:solidFill>
                <a:latin typeface="Helvetica" panose="020B0604020202020204" pitchFamily="34" charset="0"/>
                <a:cs typeface="Helvetica" panose="020B0604020202020204" pitchFamily="34" charset="0"/>
              </a:rPr>
              <a:t>bibliometrix</a:t>
            </a:r>
            <a:r>
              <a:rPr lang="en-US" b="1" dirty="0" smtClean="0">
                <a:solidFill>
                  <a:schemeClr val="tx1">
                    <a:lumMod val="75000"/>
                    <a:lumOff val="25000"/>
                  </a:schemeClr>
                </a:solidFill>
                <a:latin typeface="Helvetica" panose="020B0604020202020204" pitchFamily="34" charset="0"/>
                <a:cs typeface="Helvetica" panose="020B0604020202020204" pitchFamily="34" charset="0"/>
              </a:rPr>
              <a:t> package, </a:t>
            </a:r>
            <a:r>
              <a:rPr lang="en-US" b="1" dirty="0" err="1" smtClean="0">
                <a:solidFill>
                  <a:schemeClr val="tx1">
                    <a:lumMod val="75000"/>
                    <a:lumOff val="25000"/>
                  </a:schemeClr>
                </a:solidFill>
                <a:latin typeface="Helvetica" panose="020B0604020202020204" pitchFamily="34" charset="0"/>
                <a:cs typeface="Helvetica" panose="020B0604020202020204" pitchFamily="34" charset="0"/>
              </a:rPr>
              <a:t>VOSviewer</a:t>
            </a:r>
            <a:r>
              <a:rPr lang="en-US" b="1" dirty="0" smtClean="0">
                <a:solidFill>
                  <a:schemeClr val="tx1">
                    <a:lumMod val="75000"/>
                    <a:lumOff val="25000"/>
                  </a:schemeClr>
                </a:solidFill>
                <a:latin typeface="Helvetica" panose="020B0604020202020204" pitchFamily="34" charset="0"/>
                <a:cs typeface="Helvetica" panose="020B0604020202020204" pitchFamily="34" charset="0"/>
              </a:rPr>
              <a:t> (Sci2 would work also)</a:t>
            </a:r>
          </a:p>
          <a:p>
            <a:pPr>
              <a:lnSpc>
                <a:spcPct val="120000"/>
              </a:lnSpc>
              <a:spcBef>
                <a:spcPts val="1200"/>
              </a:spcBef>
            </a:pPr>
            <a:r>
              <a:rPr lang="en-US" b="1" dirty="0" smtClean="0">
                <a:solidFill>
                  <a:schemeClr val="tx1">
                    <a:lumMod val="75000"/>
                    <a:lumOff val="25000"/>
                  </a:schemeClr>
                </a:solidFill>
                <a:latin typeface="Helvetica" panose="020B0604020202020204" pitchFamily="34" charset="0"/>
                <a:cs typeface="Helvetica" panose="020B0604020202020204" pitchFamily="34" charset="0"/>
              </a:rPr>
              <a:t>Challenges: Selecting which journals to include</a:t>
            </a:r>
          </a:p>
        </p:txBody>
      </p:sp>
      <p:pic>
        <p:nvPicPr>
          <p:cNvPr id="8" name="Picture 7"/>
          <p:cNvPicPr>
            <a:picLocks noChangeAspect="1"/>
          </p:cNvPicPr>
          <p:nvPr/>
        </p:nvPicPr>
        <p:blipFill>
          <a:blip r:embed="rId3"/>
          <a:stretch>
            <a:fillRect/>
          </a:stretch>
        </p:blipFill>
        <p:spPr>
          <a:xfrm>
            <a:off x="4772030" y="1447800"/>
            <a:ext cx="7070321" cy="4541520"/>
          </a:xfrm>
          <a:prstGeom prst="rect">
            <a:avLst/>
          </a:prstGeom>
        </p:spPr>
      </p:pic>
      <p:sp>
        <p:nvSpPr>
          <p:cNvPr id="17" name="Subtitle 2"/>
          <p:cNvSpPr txBox="1">
            <a:spLocks/>
          </p:cNvSpPr>
          <p:nvPr/>
        </p:nvSpPr>
        <p:spPr>
          <a:xfrm>
            <a:off x="4696181" y="6073139"/>
            <a:ext cx="7046239" cy="7086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1200"/>
              </a:spcBef>
              <a:buNone/>
            </a:pPr>
            <a:r>
              <a:rPr lang="en-US" sz="1400" i="1" dirty="0" smtClean="0">
                <a:solidFill>
                  <a:schemeClr val="tx1">
                    <a:lumMod val="75000"/>
                    <a:lumOff val="25000"/>
                  </a:schemeClr>
                </a:solidFill>
                <a:latin typeface="Helvetica" panose="020B0604020202020204" pitchFamily="34" charset="0"/>
                <a:cs typeface="Helvetica" panose="020B0604020202020204" pitchFamily="34" charset="0"/>
              </a:rPr>
              <a:t>The 150 most frequently chosen author-defined keywords in a set of 5,000 Web of Science publications, clustered based on their co-occurrence in the same papers.</a:t>
            </a:r>
          </a:p>
        </p:txBody>
      </p:sp>
    </p:spTree>
    <p:extLst>
      <p:ext uri="{BB962C8B-B14F-4D97-AF65-F5344CB8AC3E}">
        <p14:creationId xmlns:p14="http://schemas.microsoft.com/office/powerpoint/2010/main" val="29922497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cstate="print">
            <a:extLst>
              <a:ext uri="{28A0092B-C50C-407E-A947-70E740481C1C}">
                <a14:useLocalDpi xmlns:a14="http://schemas.microsoft.com/office/drawing/2010/main" val="0"/>
              </a:ext>
            </a:extLst>
          </a:blip>
          <a:srcRect l="2124" t="20882" r="-571" b="10788"/>
          <a:stretch/>
        </p:blipFill>
        <p:spPr>
          <a:xfrm>
            <a:off x="30145" y="-2"/>
            <a:ext cx="12111200" cy="6873075"/>
          </a:xfrm>
          <a:prstGeom prst="rect">
            <a:avLst/>
          </a:prstGeom>
        </p:spPr>
      </p:pic>
      <p:sp>
        <p:nvSpPr>
          <p:cNvPr id="10" name="Rectangle 9"/>
          <p:cNvSpPr/>
          <p:nvPr/>
        </p:nvSpPr>
        <p:spPr>
          <a:xfrm>
            <a:off x="0" y="0"/>
            <a:ext cx="12192000" cy="691134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Title 1"/>
          <p:cNvSpPr txBox="1">
            <a:spLocks/>
          </p:cNvSpPr>
          <p:nvPr/>
        </p:nvSpPr>
        <p:spPr>
          <a:xfrm>
            <a:off x="551235" y="957735"/>
            <a:ext cx="11367496" cy="707103"/>
          </a:xfrm>
          <a:prstGeom prst="rect">
            <a:avLst/>
          </a:prstGeom>
        </p:spPr>
        <p:txBody>
          <a:bodyPr vert="horz" lIns="91440" tIns="45720" rIns="91440" bIns="45720" rtlCol="0" anchor="ctr">
            <a:normAutofit fontScale="6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solidFill>
                  <a:schemeClr val="tx1">
                    <a:lumMod val="75000"/>
                    <a:lumOff val="25000"/>
                  </a:schemeClr>
                </a:solidFill>
                <a:latin typeface="Helvetica" panose="020B0604020202020204" pitchFamily="34" charset="0"/>
                <a:cs typeface="Helvetica" panose="020B0604020202020204" pitchFamily="34" charset="0"/>
              </a:rPr>
              <a:t>A word on author disambiguation (and other data cleanin</a:t>
            </a:r>
            <a:r>
              <a:rPr lang="en-US" b="1" dirty="0" smtClean="0">
                <a:solidFill>
                  <a:schemeClr val="tx1">
                    <a:lumMod val="75000"/>
                    <a:lumOff val="25000"/>
                  </a:schemeClr>
                </a:solidFill>
                <a:latin typeface="Helvetica" panose="020B0604020202020204" pitchFamily="34" charset="0"/>
                <a:cs typeface="Helvetica" panose="020B0604020202020204" pitchFamily="34" charset="0"/>
              </a:rPr>
              <a:t>g troubles)</a:t>
            </a:r>
          </a:p>
          <a:p>
            <a:endParaRPr lang="en-US"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2" name="Rectangle 1"/>
          <p:cNvSpPr/>
          <p:nvPr/>
        </p:nvSpPr>
        <p:spPr>
          <a:xfrm>
            <a:off x="594883" y="4676358"/>
            <a:ext cx="10888717" cy="1815882"/>
          </a:xfrm>
          <a:prstGeom prst="rect">
            <a:avLst/>
          </a:prstGeom>
        </p:spPr>
        <p:txBody>
          <a:bodyPr wrap="square">
            <a:spAutoFit/>
          </a:bodyPr>
          <a:lstStyle/>
          <a:p>
            <a:r>
              <a:rPr lang="en-US" sz="1600" dirty="0"/>
              <a:t>[</a:t>
            </a:r>
            <a:r>
              <a:rPr lang="en-US" sz="1600" dirty="0" err="1"/>
              <a:t>Wyckhuys</a:t>
            </a:r>
            <a:r>
              <a:rPr lang="en-US" sz="1600" dirty="0"/>
              <a:t>, K. A. G.; </a:t>
            </a:r>
            <a:r>
              <a:rPr lang="en-US" sz="1600" dirty="0" err="1"/>
              <a:t>Pozsgai</a:t>
            </a:r>
            <a:r>
              <a:rPr lang="en-US" sz="1600" dirty="0"/>
              <a:t>, G.; </a:t>
            </a:r>
            <a:r>
              <a:rPr lang="en-US" sz="1600" dirty="0" err="1"/>
              <a:t>Lovei</a:t>
            </a:r>
            <a:r>
              <a:rPr lang="en-US" sz="1600" dirty="0"/>
              <a:t>, G. L.; </a:t>
            </a:r>
            <a:r>
              <a:rPr lang="en-US" sz="1600" dirty="0" err="1"/>
              <a:t>Vasseur</a:t>
            </a:r>
            <a:r>
              <a:rPr lang="en-US" sz="1600" dirty="0"/>
              <a:t>, L.; </a:t>
            </a:r>
            <a:r>
              <a:rPr lang="en-US" sz="1600" dirty="0" err="1"/>
              <a:t>Wratten</a:t>
            </a:r>
            <a:r>
              <a:rPr lang="en-US" sz="1600" dirty="0"/>
              <a:t>, S. D.; </a:t>
            </a:r>
            <a:r>
              <a:rPr lang="en-US" sz="1600" dirty="0" err="1"/>
              <a:t>Gurr</a:t>
            </a:r>
            <a:r>
              <a:rPr lang="en-US" sz="1600" dirty="0"/>
              <a:t>, G. M.; Reynolds, O. L.; </a:t>
            </a:r>
            <a:r>
              <a:rPr lang="en-US" sz="1600" dirty="0" err="1"/>
              <a:t>Goettel</a:t>
            </a:r>
            <a:r>
              <a:rPr lang="en-US" sz="1600" dirty="0"/>
              <a:t>, O.] </a:t>
            </a:r>
            <a:r>
              <a:rPr lang="en-US" sz="1600" dirty="0" err="1"/>
              <a:t>Int</a:t>
            </a:r>
            <a:r>
              <a:rPr lang="en-US" sz="1600" dirty="0"/>
              <a:t> Joint Res Lab </a:t>
            </a:r>
            <a:r>
              <a:rPr lang="en-US" sz="1600" dirty="0" err="1"/>
              <a:t>Ecol</a:t>
            </a:r>
            <a:r>
              <a:rPr lang="en-US" sz="1600" dirty="0"/>
              <a:t> Pest Management, Fuzhou, Fujian, Peoples R China; [</a:t>
            </a:r>
            <a:r>
              <a:rPr lang="en-US" sz="1600" dirty="0" err="1"/>
              <a:t>Wyckhuys</a:t>
            </a:r>
            <a:r>
              <a:rPr lang="en-US" sz="1600" dirty="0"/>
              <a:t>, K. A. G.] </a:t>
            </a:r>
            <a:r>
              <a:rPr lang="en-US" sz="1600" dirty="0" err="1"/>
              <a:t>Univ</a:t>
            </a:r>
            <a:r>
              <a:rPr lang="en-US" sz="1600" dirty="0"/>
              <a:t> Queensland, Brisbane, </a:t>
            </a:r>
            <a:r>
              <a:rPr lang="en-US" sz="1600" dirty="0" err="1"/>
              <a:t>Qld</a:t>
            </a:r>
            <a:r>
              <a:rPr lang="en-US" sz="1600" dirty="0"/>
              <a:t>, Australia; [</a:t>
            </a:r>
            <a:r>
              <a:rPr lang="en-US" sz="1600" dirty="0" err="1"/>
              <a:t>Wyckhuys</a:t>
            </a:r>
            <a:r>
              <a:rPr lang="en-US" sz="1600" dirty="0"/>
              <a:t>, K. A. G.] China </a:t>
            </a:r>
            <a:r>
              <a:rPr lang="en-US" sz="1600" dirty="0" err="1"/>
              <a:t>Acad</a:t>
            </a:r>
            <a:r>
              <a:rPr lang="en-US" sz="1600" dirty="0"/>
              <a:t> </a:t>
            </a:r>
            <a:r>
              <a:rPr lang="en-US" sz="1600" dirty="0" err="1"/>
              <a:t>Agr</a:t>
            </a:r>
            <a:r>
              <a:rPr lang="en-US" sz="1600" dirty="0"/>
              <a:t> </a:t>
            </a:r>
            <a:r>
              <a:rPr lang="en-US" sz="1600" dirty="0" err="1"/>
              <a:t>Sci</a:t>
            </a:r>
            <a:r>
              <a:rPr lang="en-US" sz="1600" dirty="0"/>
              <a:t>, Beijing, Peoples R China; [</a:t>
            </a:r>
            <a:r>
              <a:rPr lang="en-US" sz="1600" dirty="0" err="1"/>
              <a:t>Wyckhuys</a:t>
            </a:r>
            <a:r>
              <a:rPr lang="en-US" sz="1600" dirty="0"/>
              <a:t>, K. A. G.] Zhejiang </a:t>
            </a:r>
            <a:r>
              <a:rPr lang="en-US" sz="1600" dirty="0" err="1"/>
              <a:t>Univ</a:t>
            </a:r>
            <a:r>
              <a:rPr lang="en-US" sz="1600" dirty="0"/>
              <a:t>, Hangzhou, Zhejiang, Peoples R China; [</a:t>
            </a:r>
            <a:r>
              <a:rPr lang="en-US" sz="1600" dirty="0" err="1"/>
              <a:t>Lovei</a:t>
            </a:r>
            <a:r>
              <a:rPr lang="en-US" sz="1600" dirty="0"/>
              <a:t>, G. L.] Aarhus </a:t>
            </a:r>
            <a:r>
              <a:rPr lang="en-US" sz="1600" dirty="0" err="1"/>
              <a:t>Univ</a:t>
            </a:r>
            <a:r>
              <a:rPr lang="en-US" sz="1600" dirty="0"/>
              <a:t>, </a:t>
            </a:r>
            <a:r>
              <a:rPr lang="en-US" sz="1600" dirty="0" err="1"/>
              <a:t>Slagelse</a:t>
            </a:r>
            <a:r>
              <a:rPr lang="en-US" sz="1600" dirty="0"/>
              <a:t>, Denmark; [</a:t>
            </a:r>
            <a:r>
              <a:rPr lang="en-US" sz="1600" dirty="0" err="1"/>
              <a:t>Vasseur</a:t>
            </a:r>
            <a:r>
              <a:rPr lang="en-US" sz="1600" dirty="0"/>
              <a:t>, L.] Brock </a:t>
            </a:r>
            <a:r>
              <a:rPr lang="en-US" sz="1600" dirty="0" err="1"/>
              <a:t>Univ</a:t>
            </a:r>
            <a:r>
              <a:rPr lang="en-US" sz="1600" dirty="0"/>
              <a:t>, St </a:t>
            </a:r>
            <a:r>
              <a:rPr lang="en-US" sz="1600" dirty="0" err="1"/>
              <a:t>Catharines</a:t>
            </a:r>
            <a:r>
              <a:rPr lang="en-US" sz="1600" dirty="0"/>
              <a:t>, ON, Canada; [</a:t>
            </a:r>
            <a:r>
              <a:rPr lang="en-US" sz="1600" dirty="0" err="1"/>
              <a:t>Wratten</a:t>
            </a:r>
            <a:r>
              <a:rPr lang="en-US" sz="1600" dirty="0"/>
              <a:t>, S. D.] Lincoln </a:t>
            </a:r>
            <a:r>
              <a:rPr lang="en-US" sz="1600" dirty="0" err="1"/>
              <a:t>Univ</a:t>
            </a:r>
            <a:r>
              <a:rPr lang="en-US" sz="1600" dirty="0"/>
              <a:t>, Lincoln, New Zealand; [</a:t>
            </a:r>
            <a:r>
              <a:rPr lang="en-US" sz="1600" dirty="0" err="1"/>
              <a:t>Gurr</a:t>
            </a:r>
            <a:r>
              <a:rPr lang="en-US" sz="1600" dirty="0"/>
              <a:t>, G. M.; Reynolds, O. L.] Graham </a:t>
            </a:r>
            <a:r>
              <a:rPr lang="en-US" sz="1600" dirty="0" err="1"/>
              <a:t>Ctr</a:t>
            </a:r>
            <a:r>
              <a:rPr lang="en-US" sz="1600" dirty="0"/>
              <a:t> </a:t>
            </a:r>
            <a:r>
              <a:rPr lang="en-US" sz="1600" dirty="0" err="1"/>
              <a:t>Agr</a:t>
            </a:r>
            <a:r>
              <a:rPr lang="en-US" sz="1600" dirty="0"/>
              <a:t> </a:t>
            </a:r>
            <a:r>
              <a:rPr lang="en-US" sz="1600" dirty="0" err="1"/>
              <a:t>Innovat</a:t>
            </a:r>
            <a:r>
              <a:rPr lang="en-US" sz="1600" dirty="0"/>
              <a:t>, </a:t>
            </a:r>
            <a:r>
              <a:rPr lang="en-US" sz="1600" dirty="0" err="1"/>
              <a:t>Wagga</a:t>
            </a:r>
            <a:r>
              <a:rPr lang="en-US" sz="1600" dirty="0"/>
              <a:t> </a:t>
            </a:r>
            <a:r>
              <a:rPr lang="en-US" sz="1600" dirty="0" err="1"/>
              <a:t>Wagga</a:t>
            </a:r>
            <a:r>
              <a:rPr lang="en-US" sz="1600" dirty="0"/>
              <a:t>, NSW, Australia; [Reynolds, O. L.] New South Wales </a:t>
            </a:r>
            <a:r>
              <a:rPr lang="en-US" sz="1600" dirty="0" err="1"/>
              <a:t>Dept</a:t>
            </a:r>
            <a:r>
              <a:rPr lang="en-US" sz="1600" dirty="0"/>
              <a:t> Primary </a:t>
            </a:r>
            <a:r>
              <a:rPr lang="en-US" sz="1600" dirty="0" err="1"/>
              <a:t>Ind</a:t>
            </a:r>
            <a:r>
              <a:rPr lang="en-US" sz="1600" dirty="0"/>
              <a:t>, </a:t>
            </a:r>
            <a:r>
              <a:rPr lang="en-US" sz="1600" dirty="0" err="1"/>
              <a:t>Menangle</a:t>
            </a:r>
            <a:r>
              <a:rPr lang="en-US" sz="1600" dirty="0"/>
              <a:t>, Australia; [</a:t>
            </a:r>
            <a:r>
              <a:rPr lang="en-US" sz="1600" dirty="0" err="1"/>
              <a:t>Goettel</a:t>
            </a:r>
            <a:r>
              <a:rPr lang="en-US" sz="1600" dirty="0"/>
              <a:t>, O.] </a:t>
            </a:r>
            <a:r>
              <a:rPr lang="en-US" sz="1600" dirty="0" err="1"/>
              <a:t>Agr</a:t>
            </a:r>
            <a:r>
              <a:rPr lang="en-US" sz="1600" dirty="0"/>
              <a:t> &amp; </a:t>
            </a:r>
            <a:r>
              <a:rPr lang="en-US" sz="1600" dirty="0" err="1"/>
              <a:t>Agri</a:t>
            </a:r>
            <a:r>
              <a:rPr lang="en-US" sz="1600" dirty="0"/>
              <a:t> Food, Lethbridge Res </a:t>
            </a:r>
            <a:r>
              <a:rPr lang="en-US" sz="1600" dirty="0" err="1"/>
              <a:t>Ctr</a:t>
            </a:r>
            <a:r>
              <a:rPr lang="en-US" sz="1600" dirty="0"/>
              <a:t>, Lethbridge, AB, Canada</a:t>
            </a:r>
            <a:endParaRPr lang="en-US" sz="1600" dirty="0"/>
          </a:p>
        </p:txBody>
      </p:sp>
      <p:pic>
        <p:nvPicPr>
          <p:cNvPr id="3" name="Picture 2"/>
          <p:cNvPicPr>
            <a:picLocks noChangeAspect="1"/>
          </p:cNvPicPr>
          <p:nvPr/>
        </p:nvPicPr>
        <p:blipFill>
          <a:blip r:embed="rId4"/>
          <a:stretch>
            <a:fillRect/>
          </a:stretch>
        </p:blipFill>
        <p:spPr>
          <a:xfrm>
            <a:off x="537209" y="1818552"/>
            <a:ext cx="8191500" cy="685800"/>
          </a:xfrm>
          <a:prstGeom prst="rect">
            <a:avLst/>
          </a:prstGeom>
        </p:spPr>
      </p:pic>
      <p:pic>
        <p:nvPicPr>
          <p:cNvPr id="16" name="Picture 15"/>
          <p:cNvPicPr>
            <a:picLocks noChangeAspect="1"/>
          </p:cNvPicPr>
          <p:nvPr/>
        </p:nvPicPr>
        <p:blipFill>
          <a:blip r:embed="rId5"/>
          <a:stretch>
            <a:fillRect/>
          </a:stretch>
        </p:blipFill>
        <p:spPr>
          <a:xfrm>
            <a:off x="7768623" y="2112978"/>
            <a:ext cx="3519488" cy="2288032"/>
          </a:xfrm>
          <a:prstGeom prst="rect">
            <a:avLst/>
          </a:prstGeom>
        </p:spPr>
      </p:pic>
    </p:spTree>
    <p:extLst>
      <p:ext uri="{BB962C8B-B14F-4D97-AF65-F5344CB8AC3E}">
        <p14:creationId xmlns:p14="http://schemas.microsoft.com/office/powerpoint/2010/main" val="34638636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398836" y="508156"/>
            <a:ext cx="9545264" cy="61960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solidFill>
                  <a:schemeClr val="tx1">
                    <a:lumMod val="75000"/>
                    <a:lumOff val="25000"/>
                  </a:schemeClr>
                </a:solidFill>
                <a:latin typeface="Helvetica" panose="020B0604020202020204" pitchFamily="34" charset="0"/>
                <a:cs typeface="Helvetica" panose="020B0604020202020204" pitchFamily="34" charset="0"/>
              </a:rPr>
              <a:t>Source # 2: Google Scholar</a:t>
            </a:r>
            <a:endParaRPr lang="en-US"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6" name="Subtitle 2"/>
          <p:cNvSpPr txBox="1">
            <a:spLocks/>
          </p:cNvSpPr>
          <p:nvPr/>
        </p:nvSpPr>
        <p:spPr>
          <a:xfrm>
            <a:off x="589001" y="1654666"/>
            <a:ext cx="4059199" cy="3557413"/>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b="1" dirty="0" smtClean="0">
                <a:solidFill>
                  <a:schemeClr val="tx1">
                    <a:lumMod val="75000"/>
                    <a:lumOff val="25000"/>
                  </a:schemeClr>
                </a:solidFill>
                <a:latin typeface="Helvetica" panose="020B0604020202020204" pitchFamily="34" charset="0"/>
                <a:cs typeface="Helvetica" panose="020B0604020202020204" pitchFamily="34" charset="0"/>
              </a:rPr>
              <a:t>Tools Used: R’s text mining (tm) &amp; scholar packages, </a:t>
            </a:r>
            <a:r>
              <a:rPr lang="en-US" b="1" dirty="0" err="1" smtClean="0">
                <a:solidFill>
                  <a:schemeClr val="tx1">
                    <a:lumMod val="75000"/>
                    <a:lumOff val="25000"/>
                  </a:schemeClr>
                </a:solidFill>
                <a:latin typeface="Helvetica" panose="020B0604020202020204" pitchFamily="34" charset="0"/>
                <a:cs typeface="Helvetica" panose="020B0604020202020204" pitchFamily="34" charset="0"/>
              </a:rPr>
              <a:t>Gephi</a:t>
            </a:r>
            <a:r>
              <a:rPr lang="en-US" b="1" dirty="0" smtClean="0">
                <a:solidFill>
                  <a:schemeClr val="tx1">
                    <a:lumMod val="75000"/>
                    <a:lumOff val="25000"/>
                  </a:schemeClr>
                </a:solidFill>
                <a:latin typeface="Helvetica" panose="020B0604020202020204" pitchFamily="34" charset="0"/>
                <a:cs typeface="Helvetica" panose="020B0604020202020204" pitchFamily="34" charset="0"/>
              </a:rPr>
              <a:t>, </a:t>
            </a:r>
            <a:r>
              <a:rPr lang="en-US" b="1" dirty="0" err="1" smtClean="0">
                <a:solidFill>
                  <a:schemeClr val="tx1">
                    <a:lumMod val="75000"/>
                    <a:lumOff val="25000"/>
                  </a:schemeClr>
                </a:solidFill>
                <a:latin typeface="Helvetica" panose="020B0604020202020204" pitchFamily="34" charset="0"/>
                <a:cs typeface="Helvetica" panose="020B0604020202020204" pitchFamily="34" charset="0"/>
              </a:rPr>
              <a:t>VOSviewer</a:t>
            </a:r>
            <a:endParaRPr lang="en-US" b="1" dirty="0" smtClean="0">
              <a:solidFill>
                <a:schemeClr val="tx1">
                  <a:lumMod val="75000"/>
                  <a:lumOff val="25000"/>
                </a:schemeClr>
              </a:solidFill>
              <a:latin typeface="Helvetica" panose="020B0604020202020204" pitchFamily="34" charset="0"/>
              <a:cs typeface="Helvetica" panose="020B0604020202020204" pitchFamily="34" charset="0"/>
            </a:endParaRPr>
          </a:p>
          <a:p>
            <a:pPr>
              <a:lnSpc>
                <a:spcPct val="120000"/>
              </a:lnSpc>
              <a:spcBef>
                <a:spcPts val="1200"/>
              </a:spcBef>
            </a:pPr>
            <a:r>
              <a:rPr lang="en-US" b="1" dirty="0" smtClean="0">
                <a:solidFill>
                  <a:schemeClr val="tx1">
                    <a:lumMod val="75000"/>
                    <a:lumOff val="25000"/>
                  </a:schemeClr>
                </a:solidFill>
                <a:latin typeface="Helvetica" panose="020B0604020202020204" pitchFamily="34" charset="0"/>
                <a:cs typeface="Helvetica" panose="020B0604020202020204" pitchFamily="34" charset="0"/>
              </a:rPr>
              <a:t>Challenges: lack of metadata, difficult to scrape, different scope</a:t>
            </a:r>
          </a:p>
        </p:txBody>
      </p:sp>
      <p:pic>
        <p:nvPicPr>
          <p:cNvPr id="5" name="Picture 4"/>
          <p:cNvPicPr>
            <a:picLocks noChangeAspect="1"/>
          </p:cNvPicPr>
          <p:nvPr/>
        </p:nvPicPr>
        <p:blipFill>
          <a:blip r:embed="rId2"/>
          <a:stretch>
            <a:fillRect/>
          </a:stretch>
        </p:blipFill>
        <p:spPr>
          <a:xfrm>
            <a:off x="5328299" y="1447800"/>
            <a:ext cx="5855018" cy="473202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716033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973" b="1688"/>
          <a:stretch/>
        </p:blipFill>
        <p:spPr>
          <a:xfrm>
            <a:off x="1685934" y="0"/>
            <a:ext cx="8717471" cy="6858000"/>
          </a:xfrm>
          <a:prstGeom prst="rect">
            <a:avLst/>
          </a:prstGeom>
        </p:spPr>
      </p:pic>
    </p:spTree>
    <p:extLst>
      <p:ext uri="{BB962C8B-B14F-4D97-AF65-F5344CB8AC3E}">
        <p14:creationId xmlns:p14="http://schemas.microsoft.com/office/powerpoint/2010/main" val="40200525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398836" y="508156"/>
            <a:ext cx="9545264" cy="61960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smtClean="0">
                <a:solidFill>
                  <a:schemeClr val="tx1">
                    <a:lumMod val="75000"/>
                    <a:lumOff val="25000"/>
                  </a:schemeClr>
                </a:solidFill>
                <a:latin typeface="Helvetica" panose="020B0604020202020204" pitchFamily="34" charset="0"/>
                <a:cs typeface="Helvetica" panose="020B0604020202020204" pitchFamily="34" charset="0"/>
              </a:rPr>
              <a:t>Source # 3: LISS</a:t>
            </a:r>
            <a:endParaRPr lang="en-US"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16" name="Subtitle 2"/>
          <p:cNvSpPr txBox="1">
            <a:spLocks/>
          </p:cNvSpPr>
          <p:nvPr/>
        </p:nvSpPr>
        <p:spPr>
          <a:xfrm>
            <a:off x="589001" y="1654666"/>
            <a:ext cx="4059199" cy="35574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200"/>
              </a:spcBef>
            </a:pPr>
            <a:r>
              <a:rPr lang="en-US" b="1" dirty="0" smtClean="0">
                <a:solidFill>
                  <a:schemeClr val="tx1">
                    <a:lumMod val="75000"/>
                    <a:lumOff val="25000"/>
                  </a:schemeClr>
                </a:solidFill>
                <a:latin typeface="Helvetica" panose="020B0604020202020204" pitchFamily="34" charset="0"/>
                <a:cs typeface="Helvetica" panose="020B0604020202020204" pitchFamily="34" charset="0"/>
              </a:rPr>
              <a:t>Tools Used: R’s text mining (tm) package, Excel macros</a:t>
            </a:r>
          </a:p>
          <a:p>
            <a:pPr>
              <a:lnSpc>
                <a:spcPct val="120000"/>
              </a:lnSpc>
              <a:spcBef>
                <a:spcPts val="1200"/>
              </a:spcBef>
            </a:pPr>
            <a:r>
              <a:rPr lang="en-US" b="1" dirty="0" smtClean="0">
                <a:solidFill>
                  <a:schemeClr val="tx1">
                    <a:lumMod val="75000"/>
                    <a:lumOff val="25000"/>
                  </a:schemeClr>
                </a:solidFill>
                <a:latin typeface="Helvetica" panose="020B0604020202020204" pitchFamily="34" charset="0"/>
                <a:cs typeface="Helvetica" panose="020B0604020202020204" pitchFamily="34" charset="0"/>
              </a:rPr>
              <a:t>Challenges: Selecting which journals to include</a:t>
            </a:r>
          </a:p>
        </p:txBody>
      </p:sp>
      <p:sp>
        <p:nvSpPr>
          <p:cNvPr id="17" name="Subtitle 2"/>
          <p:cNvSpPr txBox="1">
            <a:spLocks/>
          </p:cNvSpPr>
          <p:nvPr/>
        </p:nvSpPr>
        <p:spPr>
          <a:xfrm>
            <a:off x="5976341" y="5632307"/>
            <a:ext cx="5644159" cy="10047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1200"/>
              </a:spcBef>
              <a:buNone/>
            </a:pPr>
            <a:r>
              <a:rPr lang="en-US" sz="1400" i="1" dirty="0" smtClean="0">
                <a:solidFill>
                  <a:schemeClr val="tx1">
                    <a:lumMod val="75000"/>
                    <a:lumOff val="25000"/>
                  </a:schemeClr>
                </a:solidFill>
                <a:latin typeface="Helvetica" panose="020B0604020202020204" pitchFamily="34" charset="0"/>
                <a:cs typeface="Helvetica" panose="020B0604020202020204" pitchFamily="34" charset="0"/>
              </a:rPr>
              <a:t>The most common words appearing the titles of articles relating to academic librarianship, in LISS and from UMD (found in Google Scholar). Terms that do not closely overlap are highlighted in red.</a:t>
            </a:r>
          </a:p>
        </p:txBody>
      </p:sp>
      <p:pic>
        <p:nvPicPr>
          <p:cNvPr id="2" name="Picture 1"/>
          <p:cNvPicPr>
            <a:picLocks noChangeAspect="1"/>
          </p:cNvPicPr>
          <p:nvPr/>
        </p:nvPicPr>
        <p:blipFill>
          <a:blip r:embed="rId2"/>
          <a:stretch>
            <a:fillRect/>
          </a:stretch>
        </p:blipFill>
        <p:spPr>
          <a:xfrm>
            <a:off x="6030951" y="868681"/>
            <a:ext cx="5209712" cy="437579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0066354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2124" t="20882" r="-571" b="10788"/>
          <a:stretch/>
        </p:blipFill>
        <p:spPr>
          <a:xfrm>
            <a:off x="30145" y="-2"/>
            <a:ext cx="12111200" cy="6873075"/>
          </a:xfrm>
          <a:prstGeom prst="rect">
            <a:avLst/>
          </a:prstGeom>
        </p:spPr>
      </p:pic>
      <p:sp>
        <p:nvSpPr>
          <p:cNvPr id="5" name="Rectangle 4"/>
          <p:cNvSpPr/>
          <p:nvPr/>
        </p:nvSpPr>
        <p:spPr>
          <a:xfrm>
            <a:off x="0" y="0"/>
            <a:ext cx="12192000" cy="685800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651027" y="2139628"/>
            <a:ext cx="9144000" cy="1068213"/>
          </a:xfrm>
        </p:spPr>
        <p:txBody>
          <a:bodyPr>
            <a:noAutofit/>
          </a:bodyPr>
          <a:lstStyle/>
          <a:p>
            <a:pPr algn="l"/>
            <a:r>
              <a:rPr lang="en-US" sz="7200" b="1" dirty="0" smtClean="0">
                <a:solidFill>
                  <a:schemeClr val="tx1">
                    <a:lumMod val="75000"/>
                    <a:lumOff val="25000"/>
                  </a:schemeClr>
                </a:solidFill>
                <a:latin typeface="Helvetica" panose="020B0604020202020204" pitchFamily="34" charset="0"/>
                <a:cs typeface="Helvetica" panose="020B0604020202020204" pitchFamily="34" charset="0"/>
              </a:rPr>
              <a:t>Questions?</a:t>
            </a:r>
            <a:endParaRPr lang="en-US" sz="7200" b="1" dirty="0">
              <a:solidFill>
                <a:schemeClr val="tx1">
                  <a:lumMod val="75000"/>
                  <a:lumOff val="25000"/>
                </a:schemeClr>
              </a:solidFill>
              <a:latin typeface="Helvetica" panose="020B0604020202020204" pitchFamily="34" charset="0"/>
              <a:cs typeface="Helvetica" panose="020B0604020202020204" pitchFamily="34" charset="0"/>
            </a:endParaRPr>
          </a:p>
        </p:txBody>
      </p:sp>
      <p:sp>
        <p:nvSpPr>
          <p:cNvPr id="3" name="Subtitle 2"/>
          <p:cNvSpPr>
            <a:spLocks noGrp="1"/>
          </p:cNvSpPr>
          <p:nvPr>
            <p:ph type="subTitle" idx="1"/>
          </p:nvPr>
        </p:nvSpPr>
        <p:spPr>
          <a:xfrm>
            <a:off x="1821180" y="3332910"/>
            <a:ext cx="4503420" cy="2084910"/>
          </a:xfrm>
        </p:spPr>
        <p:txBody>
          <a:bodyPr>
            <a:normAutofit/>
          </a:bodyPr>
          <a:lstStyle/>
          <a:p>
            <a:pPr algn="l"/>
            <a:r>
              <a:rPr lang="en-US" b="1" dirty="0" smtClean="0">
                <a:solidFill>
                  <a:schemeClr val="tx1">
                    <a:lumMod val="75000"/>
                    <a:lumOff val="25000"/>
                  </a:schemeClr>
                </a:solidFill>
                <a:latin typeface="Helvetica" panose="020B0604020202020204" pitchFamily="34" charset="0"/>
                <a:cs typeface="Helvetica" panose="020B0604020202020204" pitchFamily="34" charset="0"/>
              </a:rPr>
              <a:t>Please contact me!</a:t>
            </a:r>
          </a:p>
          <a:p>
            <a:pPr algn="l"/>
            <a:r>
              <a:rPr lang="en-US" b="1" dirty="0" smtClean="0">
                <a:solidFill>
                  <a:schemeClr val="tx1">
                    <a:lumMod val="75000"/>
                    <a:lumOff val="25000"/>
                  </a:schemeClr>
                </a:solidFill>
                <a:latin typeface="Helvetica" panose="020B0604020202020204" pitchFamily="34" charset="0"/>
                <a:cs typeface="Helvetica" panose="020B0604020202020204" pitchFamily="34" charset="0"/>
                <a:hlinkClick r:id="rId3"/>
              </a:rPr>
              <a:t>atrost1@umd.edu</a:t>
            </a:r>
            <a:endParaRPr lang="en-US" b="1" dirty="0" smtClean="0">
              <a:solidFill>
                <a:schemeClr val="tx1">
                  <a:lumMod val="75000"/>
                  <a:lumOff val="25000"/>
                </a:schemeClr>
              </a:solidFill>
              <a:latin typeface="Helvetica" panose="020B0604020202020204" pitchFamily="34" charset="0"/>
              <a:cs typeface="Helvetica" panose="020B0604020202020204" pitchFamily="34" charset="0"/>
            </a:endParaRPr>
          </a:p>
          <a:p>
            <a:pPr algn="l"/>
            <a:r>
              <a:rPr lang="en-US" b="1" dirty="0" smtClean="0">
                <a:solidFill>
                  <a:schemeClr val="tx1">
                    <a:lumMod val="75000"/>
                    <a:lumOff val="25000"/>
                  </a:schemeClr>
                </a:solidFill>
                <a:latin typeface="Helvetica" panose="020B0604020202020204" pitchFamily="34" charset="0"/>
                <a:cs typeface="Helvetica" panose="020B0604020202020204" pitchFamily="34" charset="0"/>
              </a:rPr>
              <a:t>Twitter: @</a:t>
            </a:r>
            <a:r>
              <a:rPr lang="en-US" b="1" dirty="0" err="1" smtClean="0">
                <a:solidFill>
                  <a:schemeClr val="tx1">
                    <a:lumMod val="75000"/>
                    <a:lumOff val="25000"/>
                  </a:schemeClr>
                </a:solidFill>
                <a:latin typeface="Helvetica" panose="020B0604020202020204" pitchFamily="34" charset="0"/>
                <a:cs typeface="Helvetica" panose="020B0604020202020204" pitchFamily="34" charset="0"/>
              </a:rPr>
              <a:t>AmyTrost</a:t>
            </a:r>
            <a:endParaRPr lang="en-US" b="1" dirty="0" smtClean="0">
              <a:solidFill>
                <a:schemeClr val="tx1">
                  <a:lumMod val="75000"/>
                  <a:lumOff val="25000"/>
                </a:schemeClr>
              </a:solidFill>
              <a:latin typeface="Helvetica" panose="020B0604020202020204" pitchFamily="34" charset="0"/>
              <a:cs typeface="Helvetica" panose="020B0604020202020204" pitchFamily="34" charset="0"/>
            </a:endParaRPr>
          </a:p>
          <a:p>
            <a:pPr algn="l"/>
            <a:r>
              <a:rPr lang="en-US" b="1" dirty="0" smtClean="0">
                <a:solidFill>
                  <a:schemeClr val="tx1">
                    <a:lumMod val="75000"/>
                    <a:lumOff val="25000"/>
                  </a:schemeClr>
                </a:solidFill>
                <a:latin typeface="Helvetica" panose="020B0604020202020204" pitchFamily="34" charset="0"/>
                <a:cs typeface="Helvetica" panose="020B0604020202020204" pitchFamily="34" charset="0"/>
              </a:rPr>
              <a:t>GitHub: </a:t>
            </a:r>
            <a:r>
              <a:rPr lang="en-US" b="1" dirty="0" err="1" smtClean="0">
                <a:solidFill>
                  <a:schemeClr val="tx1">
                    <a:lumMod val="75000"/>
                    <a:lumOff val="25000"/>
                  </a:schemeClr>
                </a:solidFill>
                <a:latin typeface="Helvetica" panose="020B0604020202020204" pitchFamily="34" charset="0"/>
                <a:cs typeface="Helvetica" panose="020B0604020202020204" pitchFamily="34" charset="0"/>
              </a:rPr>
              <a:t>amytrost</a:t>
            </a:r>
            <a:endParaRPr lang="en-US" b="1" dirty="0" smtClean="0">
              <a:solidFill>
                <a:schemeClr val="tx1">
                  <a:lumMod val="75000"/>
                  <a:lumOff val="25000"/>
                </a:schemeClr>
              </a:solidFill>
              <a:latin typeface="Helvetica" panose="020B0604020202020204" pitchFamily="34" charset="0"/>
              <a:cs typeface="Helvetica" panose="020B0604020202020204" pitchFamily="34" charset="0"/>
            </a:endParaRPr>
          </a:p>
          <a:p>
            <a:pPr algn="l"/>
            <a:endParaRPr lang="en-US" b="1" dirty="0" smtClean="0">
              <a:solidFill>
                <a:schemeClr val="tx1">
                  <a:lumMod val="75000"/>
                  <a:lumOff val="25000"/>
                </a:schemeClr>
              </a:solidFill>
              <a:latin typeface="Helvetica" panose="020B0604020202020204" pitchFamily="34" charset="0"/>
              <a:cs typeface="Helvetica" panose="020B0604020202020204" pitchFamily="34" charset="0"/>
            </a:endParaRPr>
          </a:p>
          <a:p>
            <a:pPr algn="l"/>
            <a:endParaRPr lang="en-US" b="1" dirty="0">
              <a:solidFill>
                <a:schemeClr val="tx1">
                  <a:lumMod val="75000"/>
                  <a:lumOff val="25000"/>
                </a:schemeClr>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97380843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261</TotalTime>
  <Words>720</Words>
  <Application>Microsoft Office PowerPoint</Application>
  <PresentationFormat>Widescreen</PresentationFormat>
  <Paragraphs>37</Paragraphs>
  <Slides>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Helvetica</vt:lpstr>
      <vt:lpstr>Office Theme</vt:lpstr>
      <vt:lpstr>Mapping the Role of Practitioners in LIS Scholarship</vt:lpstr>
      <vt:lpstr>PowerPoint Presentation</vt:lpstr>
      <vt:lpstr>PowerPoint Presentation</vt:lpstr>
      <vt:lpstr>PowerPoint Presentation</vt:lpstr>
      <vt:lpstr>PowerPoint Presentation</vt:lpstr>
      <vt:lpstr>PowerPoint Presentation</vt:lpstr>
      <vt:lpstr>PowerPoint Presentation</vt:lpstr>
      <vt:lpstr>Questions?</vt:lpstr>
    </vt:vector>
  </TitlesOfParts>
  <Company>The Universities at Shady Grove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Mapping the Role of Practitioners in LIS Scholarship</dc:title>
  <dc:creator>Windows User</dc:creator>
  <cp:lastModifiedBy>Windows User</cp:lastModifiedBy>
  <cp:revision>14</cp:revision>
  <dcterms:created xsi:type="dcterms:W3CDTF">2019-03-06T16:45:36Z</dcterms:created>
  <dcterms:modified xsi:type="dcterms:W3CDTF">2019-03-06T21:07:46Z</dcterms:modified>
</cp:coreProperties>
</file>

<file path=docProps/thumbnail.jpeg>
</file>